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5"/>
  </p:notesMasterIdLst>
  <p:handoutMasterIdLst>
    <p:handoutMasterId r:id="rId6"/>
  </p:handoutMasterIdLst>
  <p:sldIdLst>
    <p:sldId id="856" r:id="rId2"/>
    <p:sldId id="857" r:id="rId3"/>
    <p:sldId id="858" r:id="rId4"/>
  </p:sldIdLst>
  <p:sldSz cx="9144000" cy="6858000" type="screen4x3"/>
  <p:notesSz cx="7315200" cy="96012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29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D60093"/>
    <a:srgbClr val="0000FF"/>
    <a:srgbClr val="FFFF00"/>
    <a:srgbClr val="FFFF66"/>
    <a:srgbClr val="3366FF"/>
    <a:srgbClr val="FF9900"/>
    <a:srgbClr val="A50021"/>
    <a:srgbClr val="CC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74" autoAdjust="0"/>
    <p:restoredTop sz="99634" autoAdjust="0"/>
  </p:normalViewPr>
  <p:slideViewPr>
    <p:cSldViewPr snapToGrid="0" snapToObjects="1">
      <p:cViewPr varScale="1">
        <p:scale>
          <a:sx n="101" d="100"/>
          <a:sy n="101" d="100"/>
        </p:scale>
        <p:origin x="606" y="108"/>
      </p:cViewPr>
      <p:guideLst>
        <p:guide orient="horz" pos="1829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2" tIns="44934" rIns="89872" bIns="44934" numCol="1" anchor="t" anchorCtr="0" compatLnSpc="1">
            <a:prstTxWarp prst="textNoShape">
              <a:avLst/>
            </a:prstTxWarp>
          </a:bodyPr>
          <a:lstStyle>
            <a:lvl1pPr defTabSz="898525">
              <a:defRPr sz="1200" b="0">
                <a:latin typeface="Monotype Corsiva" pitchFamily="66" charset="0"/>
              </a:defRPr>
            </a:lvl1pPr>
          </a:lstStyle>
          <a:p>
            <a:endParaRPr lang="de-DE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2" tIns="44934" rIns="89872" bIns="44934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 b="0">
                <a:latin typeface="Monotype Corsiva" pitchFamily="66" charset="0"/>
              </a:defRPr>
            </a:lvl1pPr>
          </a:lstStyle>
          <a:p>
            <a:endParaRPr lang="de-DE" alt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2" tIns="44934" rIns="89872" bIns="44934" numCol="1" anchor="b" anchorCtr="0" compatLnSpc="1">
            <a:prstTxWarp prst="textNoShape">
              <a:avLst/>
            </a:prstTxWarp>
          </a:bodyPr>
          <a:lstStyle>
            <a:lvl1pPr defTabSz="898525">
              <a:defRPr sz="1200" b="0">
                <a:latin typeface="Monotype Corsiva" pitchFamily="66" charset="0"/>
              </a:defRPr>
            </a:lvl1pPr>
          </a:lstStyle>
          <a:p>
            <a:endParaRPr lang="de-DE" alt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2" tIns="44934" rIns="89872" bIns="44934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 b="0">
                <a:latin typeface="Monotype Corsiva" pitchFamily="66" charset="0"/>
              </a:defRPr>
            </a:lvl1pPr>
          </a:lstStyle>
          <a:p>
            <a:fld id="{AEE00359-E59F-44E9-90DC-7D0CF1D623F4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63157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6588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2" tIns="44934" rIns="89872" bIns="44934" numCol="1" anchor="t" anchorCtr="0" compatLnSpc="1">
            <a:prstTxWarp prst="textNoShape">
              <a:avLst/>
            </a:prstTxWarp>
          </a:bodyPr>
          <a:lstStyle>
            <a:lvl1pPr defTabSz="898525">
              <a:defRPr sz="1200" b="0">
                <a:latin typeface="Monotype Corsiva" pitchFamily="66" charset="0"/>
              </a:defRPr>
            </a:lvl1pPr>
          </a:lstStyle>
          <a:p>
            <a:endParaRPr lang="de-DE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51313" y="0"/>
            <a:ext cx="3178175" cy="446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2" tIns="44934" rIns="89872" bIns="44934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 b="0">
                <a:latin typeface="Monotype Corsiva" pitchFamily="66" charset="0"/>
              </a:defRPr>
            </a:lvl1pPr>
          </a:lstStyle>
          <a:p>
            <a:endParaRPr lang="de-DE" alt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3175" y="749300"/>
            <a:ext cx="4792663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8825"/>
            <a:ext cx="5381625" cy="434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2" tIns="44934" rIns="89872" bIns="449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Klicken Sie, um die Formate des Vorlagentextes zu bearbeiten</a:t>
            </a:r>
          </a:p>
          <a:p>
            <a:pPr lvl="1"/>
            <a:r>
              <a:rPr lang="de-DE" altLang="en-US" smtClean="0"/>
              <a:t>Zweite Ebene</a:t>
            </a:r>
          </a:p>
          <a:p>
            <a:pPr lvl="2"/>
            <a:r>
              <a:rPr lang="de-DE" altLang="en-US" smtClean="0"/>
              <a:t>Dritte Ebene</a:t>
            </a:r>
          </a:p>
          <a:p>
            <a:pPr lvl="3"/>
            <a:r>
              <a:rPr lang="de-DE" altLang="en-US" smtClean="0"/>
              <a:t>Vierte Ebene</a:t>
            </a:r>
          </a:p>
          <a:p>
            <a:pPr lvl="4"/>
            <a:r>
              <a:rPr lang="de-DE" altLang="en-US" smtClean="0"/>
              <a:t>Fünfte Ebene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37650"/>
            <a:ext cx="317658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2" tIns="44934" rIns="89872" bIns="44934" numCol="1" anchor="b" anchorCtr="0" compatLnSpc="1">
            <a:prstTxWarp prst="textNoShape">
              <a:avLst/>
            </a:prstTxWarp>
          </a:bodyPr>
          <a:lstStyle>
            <a:lvl1pPr defTabSz="898525">
              <a:defRPr sz="1200" b="0">
                <a:latin typeface="Monotype Corsiva" pitchFamily="66" charset="0"/>
              </a:defRPr>
            </a:lvl1pPr>
          </a:lstStyle>
          <a:p>
            <a:endParaRPr lang="de-DE" alt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51313" y="9137650"/>
            <a:ext cx="3178175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872" tIns="44934" rIns="89872" bIns="44934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 b="0">
                <a:latin typeface="Monotype Corsiva" pitchFamily="66" charset="0"/>
              </a:defRPr>
            </a:lvl1pPr>
          </a:lstStyle>
          <a:p>
            <a:fld id="{6F9156CB-7840-4D2A-ABBD-D74A0B6FA0A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680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6324600"/>
            <a:ext cx="914400" cy="29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8179" name="Line 3"/>
          <p:cNvSpPr>
            <a:spLocks noChangeShapeType="1"/>
          </p:cNvSpPr>
          <p:nvPr/>
        </p:nvSpPr>
        <p:spPr bwMode="auto">
          <a:xfrm flipH="1">
            <a:off x="0" y="6553200"/>
            <a:ext cx="754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8180" name="Line 4"/>
          <p:cNvSpPr>
            <a:spLocks noChangeShapeType="1"/>
          </p:cNvSpPr>
          <p:nvPr/>
        </p:nvSpPr>
        <p:spPr bwMode="auto">
          <a:xfrm>
            <a:off x="8610600" y="655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818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8182" name="Rectangle 6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Martin Winkler</a:t>
            </a:r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EMAC GSI, Oct. 1, 2003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en-US" noProof="0" smtClean="0"/>
              <a:t>Klicken Sie, um das Titelformat zu bearbeiten</a:t>
            </a:r>
          </a:p>
        </p:txBody>
      </p:sp>
      <p:sp>
        <p:nvSpPr>
          <p:cNvPr id="178185" name="Rectangle 9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de-DE" altLang="en-US" noProof="0" smtClean="0"/>
              <a:t>Klicken Sie, um das Format des Untertitelmasters zu bearbeiten</a:t>
            </a:r>
          </a:p>
        </p:txBody>
      </p:sp>
      <p:sp>
        <p:nvSpPr>
          <p:cNvPr id="17818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79E7851A-B669-4A3E-A704-19277D96EADB}" type="slidenum">
              <a:rPr lang="de-DE" altLang="en-US"/>
              <a:pPr/>
              <a:t>‹#›</a:t>
            </a:fld>
            <a:endParaRPr lang="de-DE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Martin Winkler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EMAC GSI, Oct. 1, 2003</a:t>
            </a:r>
          </a:p>
        </p:txBody>
      </p:sp>
    </p:spTree>
    <p:extLst>
      <p:ext uri="{BB962C8B-B14F-4D97-AF65-F5344CB8AC3E}">
        <p14:creationId xmlns:p14="http://schemas.microsoft.com/office/powerpoint/2010/main" val="369690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Martin Winkler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EMAC GSI, Oct. 1, 2003</a:t>
            </a:r>
          </a:p>
        </p:txBody>
      </p:sp>
    </p:spTree>
    <p:extLst>
      <p:ext uri="{BB962C8B-B14F-4D97-AF65-F5344CB8AC3E}">
        <p14:creationId xmlns:p14="http://schemas.microsoft.com/office/powerpoint/2010/main" val="969441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Martin Winkler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EMAC GSI, Oct. 1, 2003</a:t>
            </a:r>
          </a:p>
        </p:txBody>
      </p:sp>
    </p:spTree>
    <p:extLst>
      <p:ext uri="{BB962C8B-B14F-4D97-AF65-F5344CB8AC3E}">
        <p14:creationId xmlns:p14="http://schemas.microsoft.com/office/powerpoint/2010/main" val="177125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Martin Winkler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EMAC GSI, Oct. 1, 2003</a:t>
            </a:r>
          </a:p>
        </p:txBody>
      </p:sp>
    </p:spTree>
    <p:extLst>
      <p:ext uri="{BB962C8B-B14F-4D97-AF65-F5344CB8AC3E}">
        <p14:creationId xmlns:p14="http://schemas.microsoft.com/office/powerpoint/2010/main" val="336598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Martin Winkler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EMAC GSI, Oct. 1, 2003</a:t>
            </a:r>
          </a:p>
        </p:txBody>
      </p:sp>
    </p:spTree>
    <p:extLst>
      <p:ext uri="{BB962C8B-B14F-4D97-AF65-F5344CB8AC3E}">
        <p14:creationId xmlns:p14="http://schemas.microsoft.com/office/powerpoint/2010/main" val="275356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Martin Winkler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EMAC GSI, Oct. 1, 2003</a:t>
            </a:r>
          </a:p>
        </p:txBody>
      </p:sp>
    </p:spTree>
    <p:extLst>
      <p:ext uri="{BB962C8B-B14F-4D97-AF65-F5344CB8AC3E}">
        <p14:creationId xmlns:p14="http://schemas.microsoft.com/office/powerpoint/2010/main" val="391528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Martin Winkler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EMAC GSI, Oct. 1, 2003</a:t>
            </a:r>
          </a:p>
        </p:txBody>
      </p:sp>
    </p:spTree>
    <p:extLst>
      <p:ext uri="{BB962C8B-B14F-4D97-AF65-F5344CB8AC3E}">
        <p14:creationId xmlns:p14="http://schemas.microsoft.com/office/powerpoint/2010/main" val="1397524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Martin Winkler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EMAC GSI, Oct. 1, 2003</a:t>
            </a:r>
          </a:p>
        </p:txBody>
      </p:sp>
    </p:spTree>
    <p:extLst>
      <p:ext uri="{BB962C8B-B14F-4D97-AF65-F5344CB8AC3E}">
        <p14:creationId xmlns:p14="http://schemas.microsoft.com/office/powerpoint/2010/main" val="419209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Martin Winkler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EMAC GSI, Oct. 1, 2003</a:t>
            </a:r>
          </a:p>
        </p:txBody>
      </p:sp>
    </p:spTree>
    <p:extLst>
      <p:ext uri="{BB962C8B-B14F-4D97-AF65-F5344CB8AC3E}">
        <p14:creationId xmlns:p14="http://schemas.microsoft.com/office/powerpoint/2010/main" val="226222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Martin Winkler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EMAC GSI, Oct. 1, 2003</a:t>
            </a:r>
          </a:p>
        </p:txBody>
      </p:sp>
    </p:spTree>
    <p:extLst>
      <p:ext uri="{BB962C8B-B14F-4D97-AF65-F5344CB8AC3E}">
        <p14:creationId xmlns:p14="http://schemas.microsoft.com/office/powerpoint/2010/main" val="18113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Martin Winkler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EMAC GSI, Oct. 1, 2003</a:t>
            </a:r>
          </a:p>
        </p:txBody>
      </p:sp>
    </p:spTree>
    <p:extLst>
      <p:ext uri="{BB962C8B-B14F-4D97-AF65-F5344CB8AC3E}">
        <p14:creationId xmlns:p14="http://schemas.microsoft.com/office/powerpoint/2010/main" val="137489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8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715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77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de-DE" altLang="en-US"/>
              <a:t>Martin Winkler</a:t>
            </a:r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de-DE" altLang="en-US"/>
              <a:t>EMAC GSI, Oct. 1, 2003</a:t>
            </a: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 smtClean="0"/>
              <a:t>Klicken Sie, um das Titelformat zu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-44819" y="33367"/>
            <a:ext cx="9144000" cy="7619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50800" cap="flat" cmpd="sng">
                <a:solidFill>
                  <a:srgbClr val="FF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r>
              <a:rPr lang="de-DE" altLang="en-US" dirty="0" err="1" smtClean="0"/>
              <a:t>Steps</a:t>
            </a:r>
            <a:r>
              <a:rPr lang="de-DE" altLang="en-US" dirty="0" smtClean="0"/>
              <a:t> in ESR </a:t>
            </a:r>
            <a:r>
              <a:rPr lang="de-DE" altLang="en-US" dirty="0"/>
              <a:t>S</a:t>
            </a:r>
            <a:r>
              <a:rPr lang="de-DE" altLang="en-US" dirty="0" smtClean="0"/>
              <a:t>etup</a:t>
            </a:r>
            <a:endParaRPr lang="de-DE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92481" y="1120733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aseline="30000" dirty="0" smtClean="0">
                <a:solidFill>
                  <a:srgbClr val="0000FF"/>
                </a:solidFill>
              </a:rPr>
              <a:t>7</a:t>
            </a:r>
            <a:r>
              <a:rPr lang="de-DE" sz="2400" baseline="30000" dirty="0">
                <a:solidFill>
                  <a:srgbClr val="0000FF"/>
                </a:solidFill>
              </a:rPr>
              <a:t>8</a:t>
            </a:r>
            <a:r>
              <a:rPr lang="de-DE" sz="2400" dirty="0" smtClean="0">
                <a:solidFill>
                  <a:srgbClr val="0000FF"/>
                </a:solidFill>
              </a:rPr>
              <a:t>Kr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0248" y="1444065"/>
            <a:ext cx="9464249" cy="331032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80009" y="1813313"/>
            <a:ext cx="82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aseline="30000" dirty="0" smtClean="0">
                <a:solidFill>
                  <a:srgbClr val="FF0000"/>
                </a:solidFill>
              </a:rPr>
              <a:t>72</a:t>
            </a:r>
            <a:r>
              <a:rPr lang="de-DE" sz="2400" dirty="0">
                <a:solidFill>
                  <a:srgbClr val="FF0000"/>
                </a:solidFill>
              </a:rPr>
              <a:t>G</a:t>
            </a:r>
            <a:r>
              <a:rPr lang="de-DE" sz="2400" dirty="0" smtClean="0">
                <a:solidFill>
                  <a:srgbClr val="FF0000"/>
                </a:solidFill>
              </a:rPr>
              <a:t>e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163820" y="1644532"/>
            <a:ext cx="739833" cy="124104"/>
          </a:xfrm>
          <a:prstGeom prst="straightConnector1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>
            <a:off x="3277936" y="1813313"/>
            <a:ext cx="739833" cy="124104"/>
          </a:xfrm>
          <a:prstGeom prst="straightConnector1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5080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901688" y="2274376"/>
            <a:ext cx="739833" cy="97813"/>
          </a:xfrm>
          <a:prstGeom prst="straightConnector1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50800" cap="flat" cmpd="sng" algn="ctr">
            <a:solidFill>
              <a:srgbClr val="FF0000">
                <a:alpha val="50000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2979183" y="862136"/>
            <a:ext cx="1096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Be</a:t>
            </a:r>
            <a:r>
              <a:rPr lang="de-DE" sz="2000" dirty="0" smtClean="0"/>
              <a:t> 1cm</a:t>
            </a:r>
          </a:p>
          <a:p>
            <a:r>
              <a:rPr lang="de-DE" sz="2000" dirty="0" smtClean="0"/>
              <a:t> </a:t>
            </a:r>
            <a:r>
              <a:rPr lang="de-DE" sz="2000" dirty="0" err="1" smtClean="0"/>
              <a:t>target</a:t>
            </a:r>
            <a:endParaRPr lang="en-IE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059313" y="1420894"/>
            <a:ext cx="696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err="1" smtClean="0"/>
              <a:t>slits</a:t>
            </a:r>
            <a:endParaRPr lang="en-IE" sz="20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3111740" y="1570022"/>
            <a:ext cx="245440" cy="219273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4069990" y="1789295"/>
            <a:ext cx="245440" cy="219273"/>
          </a:xfrm>
          <a:prstGeom prst="line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3787348" y="1991370"/>
            <a:ext cx="739833" cy="207519"/>
          </a:xfrm>
          <a:prstGeom prst="straightConnector1">
            <a:avLst/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50800" cap="flat" cmpd="sng" algn="ctr">
            <a:solidFill>
              <a:srgbClr val="FF0000">
                <a:alpha val="50000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125682" y="4248182"/>
            <a:ext cx="9007402" cy="2677656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de-DE" sz="2400" dirty="0" err="1" smtClean="0"/>
              <a:t>inject</a:t>
            </a:r>
            <a:r>
              <a:rPr lang="de-DE" sz="2400" dirty="0" smtClean="0"/>
              <a:t> </a:t>
            </a:r>
            <a:r>
              <a:rPr lang="de-DE" sz="2400" baseline="30000" dirty="0" smtClean="0"/>
              <a:t>78</a:t>
            </a:r>
            <a:r>
              <a:rPr lang="de-DE" sz="2400" dirty="0" smtClean="0"/>
              <a:t>Kr </a:t>
            </a:r>
            <a:r>
              <a:rPr lang="de-DE" sz="2400" dirty="0" err="1" smtClean="0"/>
              <a:t>into</a:t>
            </a:r>
            <a:r>
              <a:rPr lang="de-DE" sz="2400" dirty="0" smtClean="0"/>
              <a:t> ESR at </a:t>
            </a:r>
            <a:r>
              <a:rPr lang="de-DE" sz="2400" dirty="0" smtClean="0">
                <a:latin typeface="Symbol" panose="05050102010706020507" pitchFamily="18" charset="2"/>
              </a:rPr>
              <a:t>g</a:t>
            </a:r>
            <a:r>
              <a:rPr lang="de-DE" sz="2400" dirty="0" smtClean="0"/>
              <a:t> ~ </a:t>
            </a:r>
            <a:r>
              <a:rPr lang="de-DE" sz="2400" dirty="0" err="1" smtClean="0">
                <a:latin typeface="Symbol" panose="05050102010706020507" pitchFamily="18" charset="2"/>
              </a:rPr>
              <a:t>g</a:t>
            </a:r>
            <a:r>
              <a:rPr lang="de-DE" sz="2400" baseline="-25000" dirty="0" err="1" smtClean="0"/>
              <a:t>t</a:t>
            </a:r>
            <a:endParaRPr lang="de-DE" sz="2400" dirty="0" smtClean="0"/>
          </a:p>
          <a:p>
            <a:pPr marL="514350" indent="-514350">
              <a:buAutoNum type="arabicPeriod"/>
            </a:pPr>
            <a:r>
              <a:rPr lang="de-DE" sz="2400" dirty="0" err="1" smtClean="0"/>
              <a:t>measure</a:t>
            </a:r>
            <a:r>
              <a:rPr lang="de-DE" sz="2400" dirty="0" smtClean="0"/>
              <a:t> </a:t>
            </a:r>
            <a:r>
              <a:rPr lang="de-DE" sz="2400" dirty="0" err="1" smtClean="0">
                <a:latin typeface="Symbol" panose="05050102010706020507" pitchFamily="18" charset="2"/>
              </a:rPr>
              <a:t>g</a:t>
            </a:r>
            <a:r>
              <a:rPr lang="de-DE" sz="2400" baseline="-25000" dirty="0" err="1" smtClean="0"/>
              <a:t>t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electron</a:t>
            </a:r>
            <a:r>
              <a:rPr lang="de-DE" sz="2400" dirty="0" smtClean="0"/>
              <a:t> cooler (</a:t>
            </a:r>
            <a:r>
              <a:rPr lang="de-DE" sz="2400" dirty="0" err="1" smtClean="0"/>
              <a:t>isochronicity</a:t>
            </a:r>
            <a:r>
              <a:rPr lang="de-DE" sz="2400" dirty="0" smtClean="0"/>
              <a:t> </a:t>
            </a:r>
            <a:r>
              <a:rPr lang="de-DE" sz="2400" dirty="0" err="1" smtClean="0"/>
              <a:t>curve</a:t>
            </a:r>
            <a:r>
              <a:rPr lang="de-DE" sz="2400" dirty="0" smtClean="0"/>
              <a:t>)</a:t>
            </a:r>
          </a:p>
          <a:p>
            <a:pPr marL="514350" indent="-514350">
              <a:buAutoNum type="arabicPeriod"/>
            </a:pPr>
            <a:r>
              <a:rPr lang="de-DE" sz="2400" dirty="0" err="1" smtClean="0"/>
              <a:t>inject</a:t>
            </a:r>
            <a:r>
              <a:rPr lang="de-DE" sz="2400" dirty="0" smtClean="0"/>
              <a:t> </a:t>
            </a:r>
            <a:r>
              <a:rPr lang="de-DE" sz="2400" baseline="30000" dirty="0" smtClean="0">
                <a:latin typeface="+mj-lt"/>
              </a:rPr>
              <a:t>78</a:t>
            </a:r>
            <a:r>
              <a:rPr lang="de-DE" sz="2400" dirty="0" smtClean="0"/>
              <a:t>Kr </a:t>
            </a:r>
            <a:r>
              <a:rPr lang="de-DE" sz="2400" dirty="0" err="1" smtClean="0"/>
              <a:t>through</a:t>
            </a:r>
            <a:r>
              <a:rPr lang="de-DE" sz="2400" dirty="0" smtClean="0"/>
              <a:t> </a:t>
            </a:r>
            <a:r>
              <a:rPr lang="de-DE" sz="2400" dirty="0" err="1" smtClean="0"/>
              <a:t>target</a:t>
            </a:r>
            <a:r>
              <a:rPr lang="de-DE" sz="2400" dirty="0" smtClean="0"/>
              <a:t>, </a:t>
            </a:r>
            <a:r>
              <a:rPr lang="de-DE" sz="2400" dirty="0" err="1" smtClean="0"/>
              <a:t>measure</a:t>
            </a:r>
            <a:r>
              <a:rPr lang="de-DE" sz="2400" dirty="0" smtClean="0"/>
              <a:t> </a:t>
            </a:r>
            <a:r>
              <a:rPr lang="de-DE" sz="2400" dirty="0" err="1" smtClean="0"/>
              <a:t>target</a:t>
            </a:r>
            <a:r>
              <a:rPr lang="de-DE" sz="2400" dirty="0" smtClean="0"/>
              <a:t> </a:t>
            </a:r>
            <a:r>
              <a:rPr lang="de-DE" sz="2400" dirty="0" err="1" smtClean="0"/>
              <a:t>thickness</a:t>
            </a:r>
            <a:endParaRPr lang="de-DE" sz="2400" dirty="0"/>
          </a:p>
          <a:p>
            <a:pPr marL="514350" indent="-514350">
              <a:buAutoNum type="arabicPeriod"/>
            </a:pPr>
            <a:r>
              <a:rPr lang="de-DE" sz="2400" dirty="0" err="1" smtClean="0"/>
              <a:t>set</a:t>
            </a:r>
            <a:r>
              <a:rPr lang="de-DE" sz="2400" dirty="0" smtClean="0"/>
              <a:t> ESR </a:t>
            </a:r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B</a:t>
            </a:r>
            <a:r>
              <a:rPr lang="de-DE" sz="2400" dirty="0" err="1" smtClean="0">
                <a:latin typeface="Symbol" panose="05050102010706020507" pitchFamily="18" charset="2"/>
              </a:rPr>
              <a:t>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isochronous</a:t>
            </a:r>
            <a:r>
              <a:rPr lang="de-DE" sz="2400" dirty="0" smtClean="0"/>
              <a:t> </a:t>
            </a:r>
            <a:r>
              <a:rPr lang="de-DE" sz="2400" baseline="30000" dirty="0" smtClean="0"/>
              <a:t>72</a:t>
            </a:r>
            <a:r>
              <a:rPr lang="de-DE" sz="2400" dirty="0" smtClean="0"/>
              <a:t>Ge, </a:t>
            </a:r>
            <a:r>
              <a:rPr lang="de-DE" sz="2400" dirty="0" err="1" smtClean="0"/>
              <a:t>optimize</a:t>
            </a:r>
            <a:r>
              <a:rPr lang="de-DE" sz="2400" dirty="0" smtClean="0"/>
              <a:t> </a:t>
            </a:r>
            <a:r>
              <a:rPr lang="de-DE" sz="2400" dirty="0" err="1" smtClean="0"/>
              <a:t>injection</a:t>
            </a:r>
            <a:endParaRPr lang="de-DE" sz="2400" dirty="0" smtClean="0"/>
          </a:p>
          <a:p>
            <a:pPr marL="514350" indent="-514350">
              <a:buAutoNum type="arabicPeriod"/>
            </a:pPr>
            <a:r>
              <a:rPr lang="de-DE" sz="2400" dirty="0" err="1" smtClean="0"/>
              <a:t>new</a:t>
            </a:r>
            <a:r>
              <a:rPr lang="de-DE" sz="2400" dirty="0" smtClean="0"/>
              <a:t> E</a:t>
            </a:r>
            <a:r>
              <a:rPr lang="de-DE" sz="2400" baseline="-25000" dirty="0" smtClean="0"/>
              <a:t>SIS</a:t>
            </a:r>
            <a:r>
              <a:rPr lang="de-DE" sz="2400" dirty="0" smtClean="0"/>
              <a:t> </a:t>
            </a:r>
            <a:r>
              <a:rPr lang="de-DE" sz="2400" dirty="0" err="1" smtClean="0"/>
              <a:t>for</a:t>
            </a:r>
            <a:r>
              <a:rPr lang="de-DE" sz="2400" dirty="0" smtClean="0"/>
              <a:t> </a:t>
            </a:r>
            <a:r>
              <a:rPr lang="de-DE" sz="2400" baseline="30000" dirty="0" smtClean="0"/>
              <a:t>72</a:t>
            </a:r>
            <a:r>
              <a:rPr lang="de-DE" sz="2400" dirty="0" smtClean="0"/>
              <a:t>Ge at same </a:t>
            </a:r>
            <a:r>
              <a:rPr lang="de-DE" sz="2400" dirty="0" err="1" smtClean="0"/>
              <a:t>B</a:t>
            </a:r>
            <a:r>
              <a:rPr lang="de-DE" sz="2400" dirty="0" err="1" smtClean="0">
                <a:latin typeface="Symbol" panose="05050102010706020507" pitchFamily="18" charset="2"/>
              </a:rPr>
              <a:t>r</a:t>
            </a:r>
            <a:r>
              <a:rPr lang="de-DE" sz="2400" dirty="0" smtClean="0"/>
              <a:t> after </a:t>
            </a:r>
            <a:r>
              <a:rPr lang="de-DE" sz="2400" dirty="0" err="1" smtClean="0"/>
              <a:t>target</a:t>
            </a:r>
            <a:endParaRPr lang="de-DE" sz="2400" dirty="0" smtClean="0"/>
          </a:p>
          <a:p>
            <a:pPr marL="514350" indent="-514350">
              <a:buAutoNum type="arabicPeriod"/>
            </a:pPr>
            <a:r>
              <a:rPr lang="de-DE" sz="2400" dirty="0" smtClean="0"/>
              <a:t>Check </a:t>
            </a:r>
            <a:r>
              <a:rPr lang="de-DE" sz="2400" dirty="0" err="1" smtClean="0"/>
              <a:t>resolution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frequency</a:t>
            </a:r>
            <a:r>
              <a:rPr lang="de-DE" sz="2400" dirty="0" smtClean="0"/>
              <a:t> </a:t>
            </a:r>
            <a:r>
              <a:rPr lang="de-DE" sz="2400" dirty="0" err="1" smtClean="0"/>
              <a:t>lines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same A/Z = 2.25</a:t>
            </a:r>
          </a:p>
          <a:p>
            <a:pPr marL="514350" indent="-514350">
              <a:buAutoNum type="arabicPeriod"/>
            </a:pPr>
            <a:r>
              <a:rPr lang="de-DE" sz="2400" dirty="0" smtClean="0"/>
              <a:t>ESR </a:t>
            </a:r>
            <a:r>
              <a:rPr lang="de-DE" sz="2400" dirty="0" err="1" smtClean="0"/>
              <a:t>fine</a:t>
            </a:r>
            <a:r>
              <a:rPr lang="de-DE" sz="2400" dirty="0" smtClean="0"/>
              <a:t> </a:t>
            </a:r>
            <a:r>
              <a:rPr lang="de-DE" sz="2400" dirty="0" err="1" smtClean="0"/>
              <a:t>tuning</a:t>
            </a:r>
            <a:r>
              <a:rPr lang="de-DE" sz="2400" dirty="0" smtClean="0"/>
              <a:t>, </a:t>
            </a:r>
            <a:r>
              <a:rPr lang="de-DE" sz="2400" dirty="0" err="1" smtClean="0"/>
              <a:t>cut</a:t>
            </a:r>
            <a:r>
              <a:rPr lang="de-DE" sz="2400" dirty="0" smtClean="0"/>
              <a:t> </a:t>
            </a:r>
            <a:r>
              <a:rPr lang="de-DE" sz="2400" dirty="0" err="1" smtClean="0"/>
              <a:t>B</a:t>
            </a:r>
            <a:r>
              <a:rPr lang="de-DE" sz="2400" dirty="0" err="1" smtClean="0">
                <a:latin typeface="Symbol" panose="05050102010706020507" pitchFamily="18" charset="2"/>
              </a:rPr>
              <a:t>r</a:t>
            </a:r>
            <a:r>
              <a:rPr lang="de-DE" sz="2400" dirty="0" smtClean="0"/>
              <a:t> </a:t>
            </a:r>
            <a:r>
              <a:rPr lang="de-DE" sz="2400" dirty="0" err="1" smtClean="0"/>
              <a:t>distribution</a:t>
            </a:r>
            <a:r>
              <a:rPr lang="de-DE" sz="2400" dirty="0" smtClean="0"/>
              <a:t> </a:t>
            </a:r>
            <a:r>
              <a:rPr lang="de-DE" sz="2400" dirty="0" err="1" smtClean="0"/>
              <a:t>with</a:t>
            </a:r>
            <a:r>
              <a:rPr lang="de-DE" sz="2400" dirty="0" smtClean="0"/>
              <a:t> </a:t>
            </a:r>
            <a:r>
              <a:rPr lang="de-DE" sz="2400" dirty="0" err="1" smtClean="0"/>
              <a:t>scrapers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83545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-187604" y="233392"/>
            <a:ext cx="9144000" cy="7619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50800" cap="flat" cmpd="sng">
                <a:solidFill>
                  <a:srgbClr val="FF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r>
              <a:rPr lang="de-DE" altLang="en-US" dirty="0" smtClean="0"/>
              <a:t>Setting Details</a:t>
            </a:r>
            <a:endParaRPr lang="de-DE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7833" y="2347277"/>
            <a:ext cx="3275256" cy="830997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2400" dirty="0" smtClean="0"/>
              <a:t>LISE </a:t>
            </a:r>
            <a:r>
              <a:rPr lang="de-DE" sz="2400" dirty="0" err="1" smtClean="0"/>
              <a:t>file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beamline</a:t>
            </a:r>
            <a:r>
              <a:rPr lang="de-DE" sz="2400" dirty="0" smtClean="0"/>
              <a:t> </a:t>
            </a:r>
          </a:p>
          <a:p>
            <a:r>
              <a:rPr lang="de-DE" sz="2400" dirty="0" err="1" smtClean="0"/>
              <a:t>and</a:t>
            </a:r>
            <a:r>
              <a:rPr lang="de-DE" sz="2400" dirty="0" smtClean="0"/>
              <a:t> ESR </a:t>
            </a:r>
            <a:r>
              <a:rPr lang="de-DE" sz="2400" dirty="0" err="1" smtClean="0"/>
              <a:t>acceptance</a:t>
            </a:r>
            <a:endParaRPr lang="de-DE" sz="2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67724" y="1227926"/>
            <a:ext cx="8233344" cy="830997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2400" dirty="0" err="1" smtClean="0">
                <a:latin typeface="Symbol" panose="05050102010706020507" pitchFamily="18" charset="2"/>
              </a:rPr>
              <a:t>g</a:t>
            </a:r>
            <a:r>
              <a:rPr lang="de-DE" sz="2400" baseline="-25000" dirty="0" err="1" smtClean="0"/>
              <a:t>t</a:t>
            </a:r>
            <a:r>
              <a:rPr lang="de-DE" sz="2400" dirty="0" smtClean="0"/>
              <a:t> = 1.41, E/m = 381.9 </a:t>
            </a:r>
            <a:r>
              <a:rPr lang="de-DE" sz="2400" dirty="0" err="1" smtClean="0"/>
              <a:t>MeV</a:t>
            </a:r>
            <a:r>
              <a:rPr lang="de-DE" sz="2400" dirty="0" smtClean="0"/>
              <a:t>/u =&gt; </a:t>
            </a:r>
            <a:r>
              <a:rPr lang="de-DE" sz="2400" dirty="0" err="1" smtClean="0"/>
              <a:t>B</a:t>
            </a:r>
            <a:r>
              <a:rPr lang="de-DE" sz="2400" dirty="0" err="1" smtClean="0">
                <a:latin typeface="Symbol" panose="05050102010706020507" pitchFamily="18" charset="2"/>
              </a:rPr>
              <a:t>r</a:t>
            </a:r>
            <a:r>
              <a:rPr lang="de-DE" sz="2400" baseline="-25000" dirty="0" err="1" smtClean="0"/>
              <a:t>ESR</a:t>
            </a:r>
            <a:r>
              <a:rPr lang="de-DE" sz="2400" dirty="0" smtClean="0"/>
              <a:t> (</a:t>
            </a:r>
            <a:r>
              <a:rPr lang="de-DE" sz="2400" baseline="30000" dirty="0" smtClean="0"/>
              <a:t>72</a:t>
            </a:r>
            <a:r>
              <a:rPr lang="de-DE" sz="2400" dirty="0" smtClean="0"/>
              <a:t>Ge) = 6.9401 Tm</a:t>
            </a:r>
          </a:p>
          <a:p>
            <a:r>
              <a:rPr lang="de-DE" sz="2400" dirty="0" smtClean="0"/>
              <a:t>Target 1850 mg/cm</a:t>
            </a:r>
            <a:r>
              <a:rPr lang="de-DE" sz="2400" baseline="30000" dirty="0" smtClean="0"/>
              <a:t>2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       =&gt; E</a:t>
            </a:r>
            <a:r>
              <a:rPr lang="de-DE" sz="2400" baseline="-25000" dirty="0" smtClean="0"/>
              <a:t>SIS</a:t>
            </a:r>
            <a:r>
              <a:rPr lang="de-DE" sz="2400" dirty="0" smtClean="0"/>
              <a:t> = 453.9 </a:t>
            </a:r>
            <a:r>
              <a:rPr lang="de-DE" sz="2400" dirty="0" err="1" smtClean="0"/>
              <a:t>MeV</a:t>
            </a:r>
            <a:r>
              <a:rPr lang="de-DE" sz="2400" dirty="0" smtClean="0"/>
              <a:t>/u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8602" y="2116882"/>
            <a:ext cx="5565398" cy="4746161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62949" y="3178274"/>
            <a:ext cx="4140877" cy="830997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2400" dirty="0"/>
              <a:t>L</a:t>
            </a:r>
            <a:r>
              <a:rPr lang="de-DE" sz="2400" dirty="0" smtClean="0"/>
              <a:t>ow </a:t>
            </a:r>
            <a:r>
              <a:rPr lang="de-DE" sz="2400" dirty="0" err="1" smtClean="0"/>
              <a:t>transmission</a:t>
            </a:r>
            <a:r>
              <a:rPr lang="de-DE" sz="2400" dirty="0" smtClean="0"/>
              <a:t> (~ 0.2 %)</a:t>
            </a:r>
          </a:p>
          <a:p>
            <a:r>
              <a:rPr lang="de-DE" sz="2400" dirty="0" err="1" smtClean="0"/>
              <a:t>only</a:t>
            </a:r>
            <a:r>
              <a:rPr lang="de-DE" sz="2400" dirty="0" smtClean="0"/>
              <a:t> 380 </a:t>
            </a:r>
            <a:r>
              <a:rPr lang="de-DE" sz="2400" baseline="30000" dirty="0" smtClean="0"/>
              <a:t>72</a:t>
            </a:r>
            <a:r>
              <a:rPr lang="de-DE" sz="2400" dirty="0" smtClean="0"/>
              <a:t>Ge / 10</a:t>
            </a:r>
            <a:r>
              <a:rPr lang="de-DE" sz="2400" baseline="30000" dirty="0" smtClean="0"/>
              <a:t>9</a:t>
            </a:r>
            <a:r>
              <a:rPr lang="de-DE" sz="2400" dirty="0" smtClean="0"/>
              <a:t> </a:t>
            </a:r>
            <a:r>
              <a:rPr lang="de-DE" sz="2400" dirty="0" err="1" smtClean="0"/>
              <a:t>Kr</a:t>
            </a:r>
            <a:endParaRPr lang="de-DE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62949" y="4460393"/>
            <a:ext cx="3365024" cy="1938992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2400" dirty="0" err="1" smtClean="0"/>
              <a:t>Expected</a:t>
            </a:r>
            <a:r>
              <a:rPr lang="de-DE" sz="2400" dirty="0" smtClean="0"/>
              <a:t> </a:t>
            </a:r>
            <a:r>
              <a:rPr lang="de-DE" sz="2400" dirty="0" err="1" smtClean="0"/>
              <a:t>fragments</a:t>
            </a:r>
            <a:endParaRPr lang="de-DE" sz="2400" dirty="0" smtClean="0"/>
          </a:p>
          <a:p>
            <a:r>
              <a:rPr lang="de-DE" sz="2400" dirty="0" smtClean="0"/>
              <a:t>in </a:t>
            </a:r>
            <a:r>
              <a:rPr lang="de-DE" sz="2400" dirty="0" err="1" smtClean="0"/>
              <a:t>order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</a:t>
            </a:r>
            <a:r>
              <a:rPr lang="de-DE" sz="2400" dirty="0" err="1" smtClean="0"/>
              <a:t>intensity</a:t>
            </a:r>
            <a:r>
              <a:rPr lang="de-DE" sz="2400" dirty="0" smtClean="0"/>
              <a:t>:</a:t>
            </a:r>
          </a:p>
          <a:p>
            <a:r>
              <a:rPr lang="de-DE" sz="2400" baseline="30000" dirty="0" smtClean="0">
                <a:solidFill>
                  <a:srgbClr val="D60093"/>
                </a:solidFill>
              </a:rPr>
              <a:t>74</a:t>
            </a:r>
            <a:r>
              <a:rPr lang="de-DE" sz="2400" dirty="0" smtClean="0">
                <a:solidFill>
                  <a:srgbClr val="D60093"/>
                </a:solidFill>
              </a:rPr>
              <a:t>As</a:t>
            </a:r>
            <a:r>
              <a:rPr lang="de-DE" sz="2400" dirty="0" smtClean="0"/>
              <a:t>,</a:t>
            </a:r>
            <a:r>
              <a:rPr lang="de-DE" sz="2400" dirty="0" smtClean="0">
                <a:solidFill>
                  <a:srgbClr val="D60093"/>
                </a:solidFill>
              </a:rPr>
              <a:t> </a:t>
            </a:r>
            <a:r>
              <a:rPr lang="de-DE" sz="2400" baseline="30000" dirty="0" smtClean="0">
                <a:solidFill>
                  <a:srgbClr val="FF0000"/>
                </a:solidFill>
              </a:rPr>
              <a:t>72</a:t>
            </a:r>
            <a:r>
              <a:rPr lang="de-DE" sz="2400" dirty="0" smtClean="0">
                <a:solidFill>
                  <a:srgbClr val="FF0000"/>
                </a:solidFill>
              </a:rPr>
              <a:t>Ge</a:t>
            </a:r>
            <a:r>
              <a:rPr lang="de-DE" sz="2400" dirty="0" smtClean="0"/>
              <a:t>,</a:t>
            </a:r>
            <a:r>
              <a:rPr lang="de-DE" sz="2400" dirty="0" smtClean="0">
                <a:solidFill>
                  <a:srgbClr val="D60093"/>
                </a:solidFill>
              </a:rPr>
              <a:t> </a:t>
            </a:r>
            <a:r>
              <a:rPr lang="de-DE" sz="2400" baseline="30000" dirty="0" smtClean="0"/>
              <a:t>69</a:t>
            </a:r>
            <a:r>
              <a:rPr lang="de-DE" sz="2400" dirty="0" smtClean="0"/>
              <a:t>Ga, </a:t>
            </a:r>
            <a:r>
              <a:rPr lang="de-DE" sz="2400" baseline="30000" dirty="0" smtClean="0"/>
              <a:t>67</a:t>
            </a:r>
            <a:r>
              <a:rPr lang="de-DE" sz="2400" dirty="0" smtClean="0"/>
              <a:t>Zn, </a:t>
            </a:r>
            <a:br>
              <a:rPr lang="de-DE" sz="2400" dirty="0" smtClean="0"/>
            </a:br>
            <a:r>
              <a:rPr lang="de-DE" sz="2400" baseline="30000" dirty="0" smtClean="0">
                <a:solidFill>
                  <a:srgbClr val="D60093"/>
                </a:solidFill>
              </a:rPr>
              <a:t>76</a:t>
            </a:r>
            <a:r>
              <a:rPr lang="de-DE" sz="2400" dirty="0" smtClean="0">
                <a:solidFill>
                  <a:srgbClr val="D60093"/>
                </a:solidFill>
              </a:rPr>
              <a:t>Se</a:t>
            </a:r>
            <a:r>
              <a:rPr lang="de-DE" sz="2400" dirty="0" smtClean="0"/>
              <a:t>,</a:t>
            </a:r>
            <a:r>
              <a:rPr lang="de-DE" sz="2400" dirty="0" smtClean="0">
                <a:solidFill>
                  <a:srgbClr val="D60093"/>
                </a:solidFill>
              </a:rPr>
              <a:t> </a:t>
            </a:r>
            <a:r>
              <a:rPr lang="de-DE" sz="2400" baseline="30000" dirty="0" smtClean="0">
                <a:solidFill>
                  <a:srgbClr val="D60093"/>
                </a:solidFill>
              </a:rPr>
              <a:t>70</a:t>
            </a:r>
            <a:r>
              <a:rPr lang="de-DE" sz="2400" dirty="0" smtClean="0">
                <a:solidFill>
                  <a:srgbClr val="D60093"/>
                </a:solidFill>
              </a:rPr>
              <a:t>Ga</a:t>
            </a:r>
            <a:r>
              <a:rPr lang="de-DE" sz="2400" dirty="0" smtClean="0"/>
              <a:t>,</a:t>
            </a:r>
            <a:r>
              <a:rPr lang="de-DE" sz="2400" dirty="0" smtClean="0">
                <a:solidFill>
                  <a:srgbClr val="D60093"/>
                </a:solidFill>
              </a:rPr>
              <a:t> </a:t>
            </a:r>
            <a:r>
              <a:rPr lang="de-DE" sz="2400" baseline="30000" dirty="0" smtClean="0"/>
              <a:t>77</a:t>
            </a:r>
            <a:r>
              <a:rPr lang="de-DE" sz="2400" dirty="0" smtClean="0"/>
              <a:t>Br,</a:t>
            </a:r>
            <a:r>
              <a:rPr lang="de-DE" sz="2400" dirty="0" smtClean="0">
                <a:solidFill>
                  <a:srgbClr val="D60093"/>
                </a:solidFill>
              </a:rPr>
              <a:t> </a:t>
            </a:r>
            <a:r>
              <a:rPr lang="de-DE" sz="2400" baseline="30000" dirty="0" smtClean="0"/>
              <a:t>65</a:t>
            </a:r>
            <a:r>
              <a:rPr lang="de-DE" sz="2400" dirty="0" smtClean="0"/>
              <a:t>Cu, </a:t>
            </a:r>
            <a:br>
              <a:rPr lang="de-DE" sz="2400" dirty="0" smtClean="0"/>
            </a:br>
            <a:r>
              <a:rPr lang="de-DE" sz="2400" baseline="30000" dirty="0" smtClean="0"/>
              <a:t>62</a:t>
            </a:r>
            <a:r>
              <a:rPr lang="de-DE" sz="2400" dirty="0" smtClean="0"/>
              <a:t>Ni, </a:t>
            </a:r>
            <a:r>
              <a:rPr lang="de-DE" sz="2400" baseline="30000" dirty="0" smtClean="0"/>
              <a:t>60</a:t>
            </a:r>
            <a:r>
              <a:rPr lang="de-DE" sz="2400" dirty="0" smtClean="0"/>
              <a:t>Co, .. , </a:t>
            </a:r>
            <a:r>
              <a:rPr lang="de-DE" sz="2400" baseline="30000" dirty="0" smtClean="0">
                <a:solidFill>
                  <a:srgbClr val="D60093"/>
                </a:solidFill>
              </a:rPr>
              <a:t>68</a:t>
            </a:r>
            <a:r>
              <a:rPr lang="de-DE" sz="2400" dirty="0" smtClean="0">
                <a:solidFill>
                  <a:srgbClr val="D60093"/>
                </a:solidFill>
              </a:rPr>
              <a:t>Zn</a:t>
            </a:r>
            <a:r>
              <a:rPr lang="de-DE" sz="2400" dirty="0" smtClean="0"/>
              <a:t>, </a:t>
            </a:r>
            <a:r>
              <a:rPr lang="en-DE" sz="2400" dirty="0" smtClean="0"/>
              <a:t>…</a:t>
            </a:r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32574684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title" sz="quarter"/>
          </p:nvPr>
        </p:nvSpPr>
        <p:spPr>
          <a:xfrm>
            <a:off x="-187604" y="233392"/>
            <a:ext cx="9144000" cy="7619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50800" cap="flat" cmpd="sng">
                <a:solidFill>
                  <a:srgbClr val="FF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r>
              <a:rPr lang="de-DE" altLang="en-US" dirty="0" smtClean="0"/>
              <a:t>ESR </a:t>
            </a:r>
            <a:r>
              <a:rPr lang="de-DE" altLang="en-US" dirty="0" err="1" smtClean="0"/>
              <a:t>Isochronous</a:t>
            </a:r>
            <a:r>
              <a:rPr lang="de-DE" altLang="en-US" dirty="0" smtClean="0"/>
              <a:t> </a:t>
            </a:r>
            <a:r>
              <a:rPr lang="de-DE" altLang="en-US" dirty="0" smtClean="0"/>
              <a:t>Mode</a:t>
            </a:r>
            <a:endParaRPr lang="de-DE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69763" y="1262131"/>
            <a:ext cx="3752950" cy="830997"/>
          </a:xfrm>
          <a:prstGeom prst="rect">
            <a:avLst/>
          </a:prstGeom>
          <a:solidFill>
            <a:schemeClr val="bg1">
              <a:alpha val="77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Symbol" panose="05050102010706020507" pitchFamily="18" charset="2"/>
              </a:rPr>
              <a:t>     </a:t>
            </a:r>
            <a:r>
              <a:rPr lang="de-DE" sz="2400" dirty="0" err="1" smtClean="0">
                <a:latin typeface="Symbol" panose="05050102010706020507" pitchFamily="18" charset="2"/>
              </a:rPr>
              <a:t>g</a:t>
            </a:r>
            <a:r>
              <a:rPr lang="de-DE" sz="2400" baseline="-25000" dirty="0" err="1" smtClean="0"/>
              <a:t>t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not </a:t>
            </a:r>
            <a:r>
              <a:rPr lang="de-DE" sz="2400" dirty="0" err="1" smtClean="0"/>
              <a:t>constant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err="1" smtClean="0"/>
              <a:t>depends</a:t>
            </a:r>
            <a:r>
              <a:rPr lang="de-DE" sz="2400" dirty="0" smtClean="0"/>
              <a:t> on </a:t>
            </a:r>
            <a:r>
              <a:rPr lang="de-DE" sz="2400" dirty="0" err="1" smtClean="0"/>
              <a:t>orbit</a:t>
            </a:r>
            <a:r>
              <a:rPr lang="de-DE" sz="2400" dirty="0" smtClean="0"/>
              <a:t> in ESR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" y="1262131"/>
            <a:ext cx="3905250" cy="4572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" y="5968116"/>
            <a:ext cx="3657600" cy="6762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3033" y="2828997"/>
            <a:ext cx="3895725" cy="2657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40432" y="5228730"/>
            <a:ext cx="143020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latin typeface="Symbol" panose="05050102010706020507" pitchFamily="18" charset="2"/>
              </a:rPr>
              <a:t>D</a:t>
            </a:r>
            <a:r>
              <a:rPr lang="de-DE" sz="1600" dirty="0" err="1" smtClean="0"/>
              <a:t>B</a:t>
            </a:r>
            <a:r>
              <a:rPr lang="de-DE" sz="1600" dirty="0" err="1" smtClean="0">
                <a:latin typeface="Symbol" panose="05050102010706020507" pitchFamily="18" charset="2"/>
              </a:rPr>
              <a:t>r</a:t>
            </a:r>
            <a:r>
              <a:rPr lang="de-DE" sz="1600" dirty="0" smtClean="0"/>
              <a:t>/</a:t>
            </a:r>
            <a:r>
              <a:rPr lang="de-DE" sz="1600" dirty="0" err="1" smtClean="0"/>
              <a:t>B</a:t>
            </a:r>
            <a:r>
              <a:rPr lang="de-DE" sz="1600" dirty="0" err="1" smtClean="0">
                <a:latin typeface="Symbol" panose="05050102010706020507" pitchFamily="18" charset="2"/>
              </a:rPr>
              <a:t>r</a:t>
            </a:r>
            <a:r>
              <a:rPr lang="de-DE" sz="1600" dirty="0" smtClean="0"/>
              <a:t> [10</a:t>
            </a:r>
            <a:r>
              <a:rPr lang="de-DE" sz="1600" baseline="30000" dirty="0" smtClean="0"/>
              <a:t>-3</a:t>
            </a:r>
            <a:r>
              <a:rPr lang="de-DE" sz="1600" dirty="0" smtClean="0"/>
              <a:t>]</a:t>
            </a:r>
            <a:endParaRPr lang="en-IE" sz="16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4190463" y="3833049"/>
            <a:ext cx="66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Symbol" panose="05050102010706020507" pitchFamily="18" charset="2"/>
              </a:rPr>
              <a:t>= </a:t>
            </a:r>
            <a:r>
              <a:rPr lang="de-DE" sz="1600" dirty="0" err="1" smtClean="0">
                <a:latin typeface="+mj-lt"/>
              </a:rPr>
              <a:t>df</a:t>
            </a:r>
            <a:r>
              <a:rPr lang="de-DE" sz="1600" dirty="0" smtClean="0">
                <a:latin typeface="+mj-lt"/>
              </a:rPr>
              <a:t>/f</a:t>
            </a:r>
            <a:endParaRPr lang="en-IE" sz="16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94127" y="5629562"/>
            <a:ext cx="42723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err="1" smtClean="0">
                <a:latin typeface="+mj-lt"/>
              </a:rPr>
              <a:t>transform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by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calculation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to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other</a:t>
            </a:r>
            <a:r>
              <a:rPr lang="de-DE" sz="1600" dirty="0" smtClean="0">
                <a:latin typeface="+mj-lt"/>
              </a:rPr>
              <a:t> m/q</a:t>
            </a:r>
            <a:r>
              <a:rPr lang="de-DE" sz="1600" dirty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smtClean="0">
                <a:latin typeface="Symbol" panose="05050102010706020507" pitchFamily="18" charset="2"/>
              </a:rPr>
              <a:t>g</a:t>
            </a:r>
            <a:endParaRPr lang="en-IE" sz="1600" dirty="0">
              <a:latin typeface="Symbol" panose="05050102010706020507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34899" y="2182394"/>
            <a:ext cx="4019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>
                <a:latin typeface="+mj-lt"/>
              </a:rPr>
              <a:t>„Cooler </a:t>
            </a:r>
            <a:r>
              <a:rPr lang="de-DE" sz="1600" dirty="0" err="1" smtClean="0">
                <a:latin typeface="+mj-lt"/>
              </a:rPr>
              <a:t>curve</a:t>
            </a:r>
            <a:r>
              <a:rPr lang="de-DE" sz="1600" dirty="0" smtClean="0">
                <a:latin typeface="+mj-lt"/>
              </a:rPr>
              <a:t>“ </a:t>
            </a:r>
            <a:r>
              <a:rPr lang="de-DE" sz="1600" dirty="0" err="1" smtClean="0">
                <a:latin typeface="+mj-lt"/>
              </a:rPr>
              <a:t>as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test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of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isochronicity</a:t>
            </a:r>
            <a:endParaRPr lang="de-DE" sz="1600" dirty="0" smtClean="0">
              <a:latin typeface="+mj-lt"/>
            </a:endParaRPr>
          </a:p>
          <a:p>
            <a:r>
              <a:rPr lang="de-DE" sz="1600" dirty="0" smtClean="0">
                <a:latin typeface="+mj-lt"/>
              </a:rPr>
              <a:t>Scan beam </a:t>
            </a:r>
            <a:r>
              <a:rPr lang="de-DE" sz="1600" dirty="0" err="1" smtClean="0">
                <a:latin typeface="+mj-lt"/>
              </a:rPr>
              <a:t>B</a:t>
            </a:r>
            <a:r>
              <a:rPr lang="de-DE" sz="1600" dirty="0" err="1" smtClean="0">
                <a:latin typeface="Symbol" panose="05050102010706020507" pitchFamily="18" charset="2"/>
              </a:rPr>
              <a:t>r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with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dirty="0" err="1" smtClean="0">
                <a:latin typeface="+mj-lt"/>
              </a:rPr>
              <a:t>electron</a:t>
            </a:r>
            <a:r>
              <a:rPr lang="de-DE" sz="1600" dirty="0" smtClean="0">
                <a:latin typeface="+mj-lt"/>
              </a:rPr>
              <a:t> cooler</a:t>
            </a:r>
            <a:endParaRPr lang="en-IE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7002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SI-template 1">
  <a:themeElements>
    <a:clrScheme name="GSI-template 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SI-template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bg1"/>
            </a:gs>
          </a:gsLst>
          <a:lin ang="0" scaled="1"/>
        </a:gra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SI-template 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I-template 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I-template 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I-template 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I-template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I-template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I-template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Office\Templates\Presentation Designs\GSI-template 1.pot</Template>
  <TotalTime>0</TotalTime>
  <Words>195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Monotype Corsiva</vt:lpstr>
      <vt:lpstr>Symbol</vt:lpstr>
      <vt:lpstr>Times New Roman</vt:lpstr>
      <vt:lpstr>GSI-template 1</vt:lpstr>
      <vt:lpstr>Steps in ESR Setup</vt:lpstr>
      <vt:lpstr>Setting Details</vt:lpstr>
      <vt:lpstr>ESR Isochronous Mode</vt:lpstr>
    </vt:vector>
  </TitlesOfParts>
  <Company>GSI-Darmstadt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Super-FRS Facility</dc:title>
  <dc:creator>Helmut Weick</dc:creator>
  <cp:lastModifiedBy>Weick, Helmut</cp:lastModifiedBy>
  <cp:revision>2875</cp:revision>
  <dcterms:created xsi:type="dcterms:W3CDTF">2001-12-29T20:21:44Z</dcterms:created>
  <dcterms:modified xsi:type="dcterms:W3CDTF">2021-04-27T14:11:56Z</dcterms:modified>
</cp:coreProperties>
</file>